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EB Garamond"/>
      <p:regular r:id="rId37"/>
      <p:bold r:id="rId38"/>
      <p:italic r:id="rId39"/>
      <p:boldItalic r:id="rId40"/>
    </p:embeddedFont>
    <p:embeddedFont>
      <p:font typeface="Poppins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CAD70F-0342-4DC9-900C-8D0862F79C57}">
  <a:tblStyle styleId="{7DCAD70F-0342-4DC9-900C-8D0862F79C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Italic.fntdata"/><Relationship Id="rId20" Type="http://schemas.openxmlformats.org/officeDocument/2006/relationships/slide" Target="slides/slide14.xml"/><Relationship Id="rId42" Type="http://schemas.openxmlformats.org/officeDocument/2006/relationships/font" Target="fonts/PoppinsMedium-bold.fntdata"/><Relationship Id="rId41" Type="http://schemas.openxmlformats.org/officeDocument/2006/relationships/font" Target="fonts/PoppinsMedium-regular.fntdata"/><Relationship Id="rId22" Type="http://schemas.openxmlformats.org/officeDocument/2006/relationships/slide" Target="slides/slide16.xml"/><Relationship Id="rId44" Type="http://schemas.openxmlformats.org/officeDocument/2006/relationships/font" Target="fonts/PoppinsMedium-boldItalic.fntdata"/><Relationship Id="rId21" Type="http://schemas.openxmlformats.org/officeDocument/2006/relationships/slide" Target="slides/slide15.xml"/><Relationship Id="rId43" Type="http://schemas.openxmlformats.org/officeDocument/2006/relationships/font" Target="fonts/PoppinsMedium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Poppins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Poppins-italic.fntdata"/><Relationship Id="rId12" Type="http://schemas.openxmlformats.org/officeDocument/2006/relationships/slide" Target="slides/slide6.xml"/><Relationship Id="rId34" Type="http://schemas.openxmlformats.org/officeDocument/2006/relationships/font" Target="fonts/Poppins-bold.fntdata"/><Relationship Id="rId15" Type="http://schemas.openxmlformats.org/officeDocument/2006/relationships/slide" Target="slides/slide9.xml"/><Relationship Id="rId37" Type="http://schemas.openxmlformats.org/officeDocument/2006/relationships/font" Target="fonts/EBGaramond-regular.fntdata"/><Relationship Id="rId14" Type="http://schemas.openxmlformats.org/officeDocument/2006/relationships/slide" Target="slides/slide8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1.xml"/><Relationship Id="rId39" Type="http://schemas.openxmlformats.org/officeDocument/2006/relationships/font" Target="fonts/EBGaramond-italic.fntdata"/><Relationship Id="rId16" Type="http://schemas.openxmlformats.org/officeDocument/2006/relationships/slide" Target="slides/slide10.xml"/><Relationship Id="rId38" Type="http://schemas.openxmlformats.org/officeDocument/2006/relationships/font" Target="fonts/EBGaramon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27f2a106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2f27f2a106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 Everyone,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Good Morning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Before we start with the presentation today, I would like to share a small recital.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have been a part of Publicis Sapient for almost 3months now, and there is this fact that everyone of us would agree upon.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 have we succeeded at becoming a Product engineer?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Hi, I am Rajat, a small part of our big team here.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 am here with my colleagues Aman and Chinmay and we are here to give you a walkthrough of our Transformation, our Journey and the project we have been working for sometime now.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g2f27f2a106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27f2a106d_0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f27f2a106d_0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f27f2a106d_0_4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27f2a106d_0_4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f27f2a106d_0_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2f27f2a106d_0_4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27f2a106d_0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f27f2a106d_0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f27f2a106d_0_5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27f2a106d_0_5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f27f2a106d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27f2a106d_0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f27f2a106d_0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2f27f2a106d_0_6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27f2a106d_0_6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f27f2a106d_0_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f27f2a106d_0_6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27f2a106d_0_8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f27f2a106d_0_8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333" name="Google Shape;333;g2f27f2a106d_0_8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27f2a106d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f27f2a106d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n-tier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27f2a106d_0_7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f27f2a106d_0_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g2f27f2a106d_0_7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27f2a106d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f27f2a106d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f27f2a10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f27f2a10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8003361cc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8003361cc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27f2a106d_0_7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f27f2a106d_0_7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f27f2a106d_0_7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27f2a106d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f27f2a106d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27f2a106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f27f2a106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2f27f2a106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27f2a106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27f2a106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27f2a106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27f2a106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27f2a106d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f27f2a106d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2f27f2a106d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27f2a106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27f2a106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27f2a106d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27f2a106d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27f2a106d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f27f2a106d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4350" y="514350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>
            <a:off x="514350" y="500634"/>
            <a:ext cx="81129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514350" y="817376"/>
            <a:ext cx="8112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8.png"/><Relationship Id="rId13" Type="http://schemas.openxmlformats.org/officeDocument/2006/relationships/image" Target="../media/image23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15" Type="http://schemas.openxmlformats.org/officeDocument/2006/relationships/image" Target="../media/image2.png"/><Relationship Id="rId1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7.jpg"/><Relationship Id="rId5" Type="http://schemas.openxmlformats.org/officeDocument/2006/relationships/image" Target="../media/image4.jpg"/><Relationship Id="rId6" Type="http://schemas.openxmlformats.org/officeDocument/2006/relationships/image" Target="../media/image36.png"/><Relationship Id="rId7" Type="http://schemas.openxmlformats.org/officeDocument/2006/relationships/image" Target="../media/image14.png"/><Relationship Id="rId8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5650" y="1300750"/>
            <a:ext cx="5338450" cy="33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/>
        </p:nvSpPr>
        <p:spPr>
          <a:xfrm>
            <a:off x="1397925" y="531250"/>
            <a:ext cx="66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Course Management System</a:t>
            </a:r>
            <a:endParaRPr b="0" i="0" sz="3800" u="none" cap="none" strike="noStrike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ctrTitle"/>
          </p:nvPr>
        </p:nvSpPr>
        <p:spPr>
          <a:xfrm>
            <a:off x="847165" y="2049568"/>
            <a:ext cx="28977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/>
              <a:t>Problem Statement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6316218" y="3549015"/>
            <a:ext cx="1545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07" r="8799" t="0"/>
          <a:stretch/>
        </p:blipFill>
        <p:spPr>
          <a:xfrm>
            <a:off x="4291550" y="0"/>
            <a:ext cx="4852451" cy="5143499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514350" y="339786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1" lang="en" sz="29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29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41" name="Google Shape;241;p27"/>
          <p:cNvGrpSpPr/>
          <p:nvPr/>
        </p:nvGrpSpPr>
        <p:grpSpPr>
          <a:xfrm>
            <a:off x="5554484" y="1088957"/>
            <a:ext cx="1303525" cy="1306319"/>
            <a:chOff x="403166" y="1435608"/>
            <a:chExt cx="2456700" cy="2596024"/>
          </a:xfrm>
        </p:grpSpPr>
        <p:sp>
          <p:nvSpPr>
            <p:cNvPr id="242" name="Google Shape;242;p27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43" name="Google Shape;243;p27"/>
            <p:cNvPicPr preferRelativeResize="0"/>
            <p:nvPr/>
          </p:nvPicPr>
          <p:blipFill rotWithShape="1">
            <a:blip r:embed="rId3">
              <a:alphaModFix/>
            </a:blip>
            <a:srcRect b="16268" l="24438" r="26019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7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" name="Google Shape;245;p27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7"/>
          <p:cNvSpPr txBox="1"/>
          <p:nvPr/>
        </p:nvSpPr>
        <p:spPr>
          <a:xfrm>
            <a:off x="5381742" y="2681077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7194664" y="2678229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7"/>
          <p:cNvGrpSpPr/>
          <p:nvPr/>
        </p:nvGrpSpPr>
        <p:grpSpPr>
          <a:xfrm>
            <a:off x="7649498" y="1064857"/>
            <a:ext cx="1268149" cy="1327312"/>
            <a:chOff x="3363489" y="1435608"/>
            <a:chExt cx="2456700" cy="2592406"/>
          </a:xfrm>
        </p:grpSpPr>
        <p:pic>
          <p:nvPicPr>
            <p:cNvPr id="249" name="Google Shape;24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7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2" name="Google Shape;252;p27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27"/>
          <p:cNvSpPr txBox="1"/>
          <p:nvPr/>
        </p:nvSpPr>
        <p:spPr>
          <a:xfrm>
            <a:off x="5381742" y="4610882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7181441" y="4637823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7"/>
          <p:cNvGrpSpPr/>
          <p:nvPr/>
        </p:nvGrpSpPr>
        <p:grpSpPr>
          <a:xfrm>
            <a:off x="5554420" y="3140487"/>
            <a:ext cx="1554354" cy="1497120"/>
            <a:chOff x="6338184" y="1435608"/>
            <a:chExt cx="2456700" cy="2596011"/>
          </a:xfrm>
        </p:grpSpPr>
        <p:sp>
          <p:nvSpPr>
            <p:cNvPr id="256" name="Google Shape;256;p27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8" name="Google Shape;258;p27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9" name="Google Shape;259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27"/>
          <p:cNvGrpSpPr/>
          <p:nvPr/>
        </p:nvGrpSpPr>
        <p:grpSpPr>
          <a:xfrm>
            <a:off x="7675921" y="3216512"/>
            <a:ext cx="1241616" cy="1294088"/>
            <a:chOff x="9314007" y="1435608"/>
            <a:chExt cx="2456700" cy="2604323"/>
          </a:xfrm>
        </p:grpSpPr>
        <p:grpSp>
          <p:nvGrpSpPr>
            <p:cNvPr id="261" name="Google Shape;261;p27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262" name="Google Shape;262;p27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263" name="Google Shape;263;p2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4" name="Google Shape;264;p27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65" name="Google Shape;265;p27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27"/>
          <p:cNvSpPr txBox="1"/>
          <p:nvPr/>
        </p:nvSpPr>
        <p:spPr>
          <a:xfrm>
            <a:off x="343500" y="1143203"/>
            <a:ext cx="5056200" cy="3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b="1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 the student can register, add/drop course, professors can view courses, enrolled students while admin can manage users, add/drop courses to catalog</a:t>
            </a:r>
            <a:endParaRPr b="0" i="0" sz="20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type="ctrTitle"/>
          </p:nvPr>
        </p:nvSpPr>
        <p:spPr>
          <a:xfrm>
            <a:off x="618475" y="1920225"/>
            <a:ext cx="2742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Engineering</a:t>
            </a:r>
            <a:b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Practices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50" t="0"/>
          <a:stretch/>
        </p:blipFill>
        <p:spPr>
          <a:xfrm>
            <a:off x="4398264" y="0"/>
            <a:ext cx="4732020" cy="5131106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pic>
        <p:nvPicPr>
          <p:cNvPr id="276" name="Google Shape;2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575" y="482800"/>
            <a:ext cx="4286774" cy="42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836375" y="276275"/>
            <a:ext cx="1328700" cy="60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 Gathering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6165075" y="2175075"/>
            <a:ext cx="1328700" cy="602700"/>
          </a:xfrm>
          <a:prstGeom prst="wedgeRoundRectCallout">
            <a:avLst>
              <a:gd fmla="val -55673" name="adj1"/>
              <a:gd fmla="val 236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Stack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5383325" y="4189950"/>
            <a:ext cx="1514700" cy="878400"/>
          </a:xfrm>
          <a:prstGeom prst="wedgeRoundRectCallout">
            <a:avLst>
              <a:gd fmla="val -60834" name="adj1"/>
              <a:gd fmla="val -319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 Artifacts, Architecture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2386050" y="4385800"/>
            <a:ext cx="1328700" cy="602700"/>
          </a:xfrm>
          <a:prstGeom prst="wedgeRoundRectCallout">
            <a:avLst>
              <a:gd fmla="val 25011" name="adj1"/>
              <a:gd fmla="val -6774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ctrTitle"/>
          </p:nvPr>
        </p:nvSpPr>
        <p:spPr>
          <a:xfrm>
            <a:off x="960250" y="2042137"/>
            <a:ext cx="2138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Tech Stack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3" name="Google Shape;293;p3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973" y="0"/>
            <a:ext cx="5708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174559" y="249380"/>
            <a:ext cx="1645800" cy="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1959725" y="249382"/>
            <a:ext cx="1645800" cy="71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3744884" y="249380"/>
            <a:ext cx="1645800" cy="710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5530038" y="255615"/>
            <a:ext cx="1645800" cy="71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7315200" y="249380"/>
            <a:ext cx="1645800" cy="7107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1959709" y="10418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3744884" y="9850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5530038" y="985049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7315198" y="985050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31"/>
          <p:cNvSpPr/>
          <p:nvPr/>
        </p:nvSpPr>
        <p:spPr>
          <a:xfrm flipH="1">
            <a:off x="174676" y="941413"/>
            <a:ext cx="1645800" cy="193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1" name="Google Shape;311;p31"/>
          <p:cNvSpPr/>
          <p:nvPr/>
        </p:nvSpPr>
        <p:spPr>
          <a:xfrm flipH="1">
            <a:off x="1959841" y="941414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2" name="Google Shape;312;p31"/>
          <p:cNvSpPr/>
          <p:nvPr/>
        </p:nvSpPr>
        <p:spPr>
          <a:xfrm flipH="1">
            <a:off x="1957914" y="1720906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3" name="Google Shape;313;p31"/>
          <p:cNvSpPr/>
          <p:nvPr/>
        </p:nvSpPr>
        <p:spPr>
          <a:xfrm flipH="1">
            <a:off x="7315200" y="966348"/>
            <a:ext cx="1645800" cy="38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14" name="Google Shape;314;p31"/>
          <p:cNvPicPr preferRelativeResize="0"/>
          <p:nvPr/>
        </p:nvPicPr>
        <p:blipFill rotWithShape="1">
          <a:blip r:embed="rId3">
            <a:alphaModFix/>
          </a:blip>
          <a:srcRect b="0" l="9305" r="0" t="12929"/>
          <a:stretch/>
        </p:blipFill>
        <p:spPr>
          <a:xfrm>
            <a:off x="5829299" y="1398261"/>
            <a:ext cx="954963" cy="5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377" y="1137330"/>
            <a:ext cx="384752" cy="5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/>
          <p:nvPr/>
        </p:nvSpPr>
        <p:spPr>
          <a:xfrm flipH="1">
            <a:off x="3744988" y="941413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7" name="Google Shape;317;p31"/>
          <p:cNvSpPr/>
          <p:nvPr/>
        </p:nvSpPr>
        <p:spPr>
          <a:xfrm flipH="1">
            <a:off x="5530091" y="972580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8" name="Google Shape;318;p31"/>
          <p:cNvSpPr/>
          <p:nvPr/>
        </p:nvSpPr>
        <p:spPr>
          <a:xfrm flipH="1">
            <a:off x="1959763" y="3700912"/>
            <a:ext cx="1645800" cy="39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4525" y="1906875"/>
            <a:ext cx="710725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9400" y="1961725"/>
            <a:ext cx="904483" cy="5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61725" y="2729546"/>
            <a:ext cx="954950" cy="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57924" y="2693678"/>
            <a:ext cx="620100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054" y="1214189"/>
            <a:ext cx="1099874" cy="76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92875" y="2429675"/>
            <a:ext cx="786925" cy="7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71638" y="1517999"/>
            <a:ext cx="1533050" cy="8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7600" y="1348550"/>
            <a:ext cx="1446300" cy="6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32479" y="2470650"/>
            <a:ext cx="141139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20625" y="3276575"/>
            <a:ext cx="1147000" cy="11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ctrTitle"/>
          </p:nvPr>
        </p:nvSpPr>
        <p:spPr>
          <a:xfrm>
            <a:off x="751698" y="2135250"/>
            <a:ext cx="3016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Architecture Design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6" name="Google Shape;336;p3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625" y="5400"/>
            <a:ext cx="5214374" cy="51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/>
          <p:nvPr/>
        </p:nvSpPr>
        <p:spPr>
          <a:xfrm>
            <a:off x="2664675" y="1195475"/>
            <a:ext cx="5454600" cy="3117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700" y="2805800"/>
            <a:ext cx="669350" cy="446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33"/>
          <p:cNvCxnSpPr/>
          <p:nvPr/>
        </p:nvCxnSpPr>
        <p:spPr>
          <a:xfrm>
            <a:off x="1565750" y="3123675"/>
            <a:ext cx="9666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5" name="Google Shape;345;p33"/>
          <p:cNvSpPr txBox="1"/>
          <p:nvPr/>
        </p:nvSpPr>
        <p:spPr>
          <a:xfrm>
            <a:off x="1497963" y="2774250"/>
            <a:ext cx="100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389" y="3345695"/>
            <a:ext cx="583976" cy="4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/>
          <p:nvPr/>
        </p:nvSpPr>
        <p:spPr>
          <a:xfrm>
            <a:off x="2991250" y="214215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5452950" y="214340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4209288" y="2169575"/>
            <a:ext cx="271500" cy="197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33"/>
          <p:cNvPicPr preferRelativeResize="0"/>
          <p:nvPr/>
        </p:nvPicPr>
        <p:blipFill rotWithShape="1">
          <a:blip r:embed="rId5">
            <a:alphaModFix/>
          </a:blip>
          <a:srcRect b="0" l="9305" r="0" t="12929"/>
          <a:stretch/>
        </p:blipFill>
        <p:spPr>
          <a:xfrm>
            <a:off x="6979899" y="3001624"/>
            <a:ext cx="954963" cy="549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3"/>
          <p:cNvCxnSpPr/>
          <p:nvPr/>
        </p:nvCxnSpPr>
        <p:spPr>
          <a:xfrm>
            <a:off x="3388850" y="313297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2" name="Google Shape;352;p33"/>
          <p:cNvCxnSpPr/>
          <p:nvPr/>
        </p:nvCxnSpPr>
        <p:spPr>
          <a:xfrm>
            <a:off x="4607175" y="315402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p33"/>
          <p:cNvCxnSpPr/>
          <p:nvPr/>
        </p:nvCxnSpPr>
        <p:spPr>
          <a:xfrm rot="10800000">
            <a:off x="4638400" y="3467475"/>
            <a:ext cx="669000" cy="1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33"/>
          <p:cNvCxnSpPr/>
          <p:nvPr/>
        </p:nvCxnSpPr>
        <p:spPr>
          <a:xfrm rot="10800000">
            <a:off x="3388925" y="3436825"/>
            <a:ext cx="69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33"/>
          <p:cNvCxnSpPr/>
          <p:nvPr/>
        </p:nvCxnSpPr>
        <p:spPr>
          <a:xfrm rot="10800000">
            <a:off x="1555738" y="3430075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6" name="Google Shape;356;p33"/>
          <p:cNvCxnSpPr/>
          <p:nvPr/>
        </p:nvCxnSpPr>
        <p:spPr>
          <a:xfrm>
            <a:off x="5800590" y="3154025"/>
            <a:ext cx="10590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7" name="Google Shape;357;p33"/>
          <p:cNvCxnSpPr/>
          <p:nvPr/>
        </p:nvCxnSpPr>
        <p:spPr>
          <a:xfrm rot="10800000">
            <a:off x="5818225" y="3454750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8" name="Google Shape;358;p33"/>
          <p:cNvSpPr txBox="1"/>
          <p:nvPr/>
        </p:nvSpPr>
        <p:spPr>
          <a:xfrm>
            <a:off x="1452025" y="3480075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3"/>
          <p:cNvSpPr txBox="1"/>
          <p:nvPr/>
        </p:nvSpPr>
        <p:spPr>
          <a:xfrm>
            <a:off x="2664675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 Main Client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3874238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Code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5083825" y="1750575"/>
            <a:ext cx="112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Code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2829600" y="83042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3" name="Google Shape;36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/>
          <p:nvPr>
            <p:ph type="ctrTitle"/>
          </p:nvPr>
        </p:nvSpPr>
        <p:spPr>
          <a:xfrm>
            <a:off x="829876" y="1696742"/>
            <a:ext cx="25683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Challenges 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&amp;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Learnings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" name="Google Shape;370;p3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0" r="11850" t="299"/>
          <a:stretch/>
        </p:blipFill>
        <p:spPr>
          <a:xfrm>
            <a:off x="4398264" y="0"/>
            <a:ext cx="4743601" cy="5143499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372" name="Google Shape;3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75" y="-3"/>
            <a:ext cx="1120975" cy="10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/>
        </p:nvSpPr>
        <p:spPr>
          <a:xfrm>
            <a:off x="376325" y="224200"/>
            <a:ext cx="2217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Challenges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78" name="Google Shape;378;p35"/>
          <p:cNvSpPr txBox="1"/>
          <p:nvPr/>
        </p:nvSpPr>
        <p:spPr>
          <a:xfrm>
            <a:off x="1034250" y="896775"/>
            <a:ext cx="66663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1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Understanding</a:t>
            </a:r>
            <a:r>
              <a:rPr lang="en" sz="1200">
                <a:solidFill>
                  <a:schemeClr val="dk1"/>
                </a:solidFill>
              </a:rPr>
              <a:t> Problem Statement.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Issues in sharing code via git (Merge Conflicts).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Understanding the conventions followed in the UML Diagram.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2 and DAY3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Mastering I/O stream handling.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Utilizing the collections framework effectively.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4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</a:rPr>
              <a:t>Memory leaks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Writing complex Queries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5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Identifying the Right Exception.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Implementing separate class for every exception.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6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Build issues.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Dependency Management(Conflicting Dependencies).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Poppins"/>
              <a:buNone/>
            </a:pP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Stakeholders</a:t>
            </a:r>
            <a:endParaRPr sz="2100"/>
          </a:p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Medium"/>
              <a:buAutoNum type="arabicPeriod"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sz="1200">
              <a:solidFill>
                <a:schemeClr val="dk1"/>
              </a:solidFill>
            </a:endParaRPr>
          </a:p>
          <a:p>
            <a:pPr indent="-2730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Flipkart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  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3.   Coordinators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30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Anushka Khanna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3425" y="1152475"/>
            <a:ext cx="4990500" cy="34164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28000" stPos="0" sy="-100000" ky="0"/>
          </a:effectLst>
        </p:spPr>
      </p:pic>
      <p:pic>
        <p:nvPicPr>
          <p:cNvPr id="78" name="Google Shape;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/>
          <p:nvPr/>
        </p:nvSpPr>
        <p:spPr>
          <a:xfrm>
            <a:off x="376325" y="224200"/>
            <a:ext cx="2217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Learning 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909725" y="896775"/>
            <a:ext cx="69795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1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L</a:t>
            </a:r>
            <a:r>
              <a:rPr lang="en" sz="1200">
                <a:solidFill>
                  <a:schemeClr val="dk1"/>
                </a:solidFill>
              </a:rPr>
              <a:t>earn essential GIT commands for version control.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Analyze and understand the problem statement.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Create basic UML diagrams (use case, class, sequence) for system design.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2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Identify required classes for the POS application.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Define member functions for each class.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3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Implement file handling and data operations using Java I/O streams.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Utilize collections (Lists, Maps, Sets) to manage application data.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4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Implement interfaces for consistent method declarations.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 JDBC API to connect with MySQL, perform CRUD operations.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5</a:t>
            </a:r>
            <a:endParaRPr sz="12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Develop and integrate exception handling mechanisms.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DAY 6</a:t>
            </a:r>
            <a:endParaRPr sz="12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Migrate the POS application to the Dropwizard framework.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Replace the client menu with a REST controller.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/>
          <p:nvPr>
            <p:ph type="ctrTitle"/>
          </p:nvPr>
        </p:nvSpPr>
        <p:spPr>
          <a:xfrm>
            <a:off x="1563106" y="2135375"/>
            <a:ext cx="1183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/>
              <a:t>Demo</a:t>
            </a:r>
            <a:endParaRPr/>
          </a:p>
        </p:txBody>
      </p:sp>
      <p:sp>
        <p:nvSpPr>
          <p:cNvPr id="393" name="Google Shape;393;p37"/>
          <p:cNvSpPr txBox="1"/>
          <p:nvPr>
            <p:ph idx="12" type="sldNum"/>
          </p:nvPr>
        </p:nvSpPr>
        <p:spPr>
          <a:xfrm>
            <a:off x="6316218" y="3549015"/>
            <a:ext cx="1545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7" r="4396" t="0"/>
          <a:stretch/>
        </p:blipFill>
        <p:spPr>
          <a:xfrm>
            <a:off x="3923251" y="23475"/>
            <a:ext cx="4700300" cy="5096549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395" name="Google Shape;3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8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57" y="0"/>
            <a:ext cx="81088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550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85" name="Google Shape;85;p19"/>
          <p:cNvSpPr txBox="1"/>
          <p:nvPr>
            <p:ph type="ctrTitle"/>
          </p:nvPr>
        </p:nvSpPr>
        <p:spPr>
          <a:xfrm>
            <a:off x="387350" y="165600"/>
            <a:ext cx="1632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ppins Medium"/>
              <a:buNone/>
            </a:pPr>
            <a:r>
              <a:rPr lang="en" sz="27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Agenda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pSp>
        <p:nvGrpSpPr>
          <p:cNvPr id="87" name="Google Shape;87;p19"/>
          <p:cNvGrpSpPr/>
          <p:nvPr/>
        </p:nvGrpSpPr>
        <p:grpSpPr>
          <a:xfrm>
            <a:off x="387348" y="639224"/>
            <a:ext cx="3568653" cy="3744845"/>
            <a:chOff x="516463" y="962766"/>
            <a:chExt cx="4758204" cy="4993127"/>
          </a:xfrm>
        </p:grpSpPr>
        <p:sp>
          <p:nvSpPr>
            <p:cNvPr id="88" name="Google Shape;88;p19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01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02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03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1" name="Google Shape;91;p19"/>
            <p:cNvSpPr/>
            <p:nvPr/>
          </p:nvSpPr>
          <p:spPr>
            <a:xfrm>
              <a:off x="516465" y="2601547"/>
              <a:ext cx="5502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04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516464" y="3160421"/>
              <a:ext cx="5502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05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516463" y="3719295"/>
              <a:ext cx="5502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06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516463" y="4316206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</a:t>
              </a:r>
              <a:r>
                <a:rPr b="1" lang="en" sz="120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7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5" name="Google Shape;95;p19"/>
            <p:cNvSpPr/>
            <p:nvPr/>
          </p:nvSpPr>
          <p:spPr>
            <a:xfrm>
              <a:off x="516463" y="4993844"/>
              <a:ext cx="550200" cy="442800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</a:t>
              </a:r>
              <a:r>
                <a:rPr b="1" lang="en" sz="120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8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6" name="Google Shape;96;p19"/>
            <p:cNvSpPr txBox="1"/>
            <p:nvPr/>
          </p:nvSpPr>
          <p:spPr>
            <a:xfrm>
              <a:off x="1253067" y="99945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Journey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7" name="Google Shape;97;p19"/>
            <p:cNvSpPr txBox="1"/>
            <p:nvPr/>
          </p:nvSpPr>
          <p:spPr>
            <a:xfrm>
              <a:off x="1253067" y="155701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Team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8" name="Google Shape;98;p19"/>
            <p:cNvSpPr txBox="1"/>
            <p:nvPr/>
          </p:nvSpPr>
          <p:spPr>
            <a:xfrm>
              <a:off x="1253067" y="26581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Problem Statement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9" name="Google Shape;99;p19"/>
            <p:cNvSpPr txBox="1"/>
            <p:nvPr/>
          </p:nvSpPr>
          <p:spPr>
            <a:xfrm>
              <a:off x="1253067" y="319710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Engineering Practices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00" name="Google Shape;100;p19"/>
            <p:cNvSpPr txBox="1"/>
            <p:nvPr/>
          </p:nvSpPr>
          <p:spPr>
            <a:xfrm>
              <a:off x="1253067" y="375597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Tech Stack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01" name="Google Shape;101;p19"/>
            <p:cNvSpPr txBox="1"/>
            <p:nvPr/>
          </p:nvSpPr>
          <p:spPr>
            <a:xfrm>
              <a:off x="1253067" y="431619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02" name="Google Shape;102;p19"/>
            <p:cNvSpPr txBox="1"/>
            <p:nvPr/>
          </p:nvSpPr>
          <p:spPr>
            <a:xfrm>
              <a:off x="1253067" y="431685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Challenges &amp; Learnings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03" name="Google Shape;103;p19"/>
            <p:cNvSpPr txBox="1"/>
            <p:nvPr/>
          </p:nvSpPr>
          <p:spPr>
            <a:xfrm>
              <a:off x="1320367" y="49938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Demo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04" name="Google Shape;104;p19"/>
            <p:cNvSpPr txBox="1"/>
            <p:nvPr/>
          </p:nvSpPr>
          <p:spPr>
            <a:xfrm>
              <a:off x="1320350" y="558659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105" name="Google Shape;105;p19"/>
          <p:cNvSpPr txBox="1"/>
          <p:nvPr/>
        </p:nvSpPr>
        <p:spPr>
          <a:xfrm>
            <a:off x="939800" y="1492580"/>
            <a:ext cx="296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Team Structure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17899"/>
            <a:ext cx="1035975" cy="10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298150" y="64700"/>
            <a:ext cx="2832600" cy="84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14D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Our Journey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750" y="904700"/>
            <a:ext cx="6262799" cy="415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3314900" y="208175"/>
            <a:ext cx="22500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ACTION PLAN</a:t>
            </a:r>
            <a:endParaRPr sz="23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18" name="Google Shape;118;p21"/>
          <p:cNvGraphicFramePr/>
          <p:nvPr/>
        </p:nvGraphicFramePr>
        <p:xfrm>
          <a:off x="904475" y="8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{7DCAD70F-0342-4DC9-900C-8D0862F79C57}</a:tableStyleId>
              </a:tblPr>
              <a:tblGrid>
                <a:gridCol w="2421000"/>
                <a:gridCol w="2405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Modules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Description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62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DAY</a:t>
                      </a:r>
                      <a:r>
                        <a:rPr lang="en" sz="800"/>
                        <a:t> 1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en" sz="800"/>
                        <a:t>UNIX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en" sz="800"/>
                        <a:t>GIT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en" sz="800"/>
                        <a:t>UML Diagrams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en" sz="800"/>
                        <a:t>Understanding commands of Unix and Git</a:t>
                      </a:r>
                      <a:endParaRPr sz="800"/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en" sz="800"/>
                        <a:t>Understanding Problem Statement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DAY</a:t>
                      </a:r>
                      <a:r>
                        <a:rPr lang="en" sz="800"/>
                        <a:t> 2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en" sz="800"/>
                        <a:t>JAVA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●"/>
                      </a:pPr>
                      <a:r>
                        <a:rPr lang="en" sz="800"/>
                        <a:t>Identifying all the classes and their corresponding </a:t>
                      </a:r>
                      <a:r>
                        <a:rPr lang="en" sz="800"/>
                        <a:t>member</a:t>
                      </a:r>
                      <a:r>
                        <a:rPr lang="en" sz="800"/>
                        <a:t> functions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DAY 3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I/O and Collections Framework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Developing a POS 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application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 using I/O and containers of collections framework.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DAY 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Interface and JDBC API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Implementing all interfaces for method declaration and using JDBC API to connect 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with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 MySQL 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Database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DAY 5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Exception Handling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Implementing all interfaces for method declaration and using JDBC API to connect with MySQL Database.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DAY 6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Dropwizard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Transforming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 the POS 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application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 in Dropwizard development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●"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Replacing Client Menu with the REST controller.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25" name="Google Shape;125;p22"/>
          <p:cNvSpPr/>
          <p:nvPr/>
        </p:nvSpPr>
        <p:spPr>
          <a:xfrm>
            <a:off x="6416917" y="2450114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6" name="Google Shape;126;p22"/>
          <p:cNvGrpSpPr/>
          <p:nvPr/>
        </p:nvGrpSpPr>
        <p:grpSpPr>
          <a:xfrm>
            <a:off x="2658445" y="808950"/>
            <a:ext cx="4252231" cy="3929788"/>
            <a:chOff x="1559669" y="795543"/>
            <a:chExt cx="7842551" cy="7215917"/>
          </a:xfrm>
        </p:grpSpPr>
        <p:grpSp>
          <p:nvGrpSpPr>
            <p:cNvPr id="127" name="Google Shape;127;p22"/>
            <p:cNvGrpSpPr/>
            <p:nvPr/>
          </p:nvGrpSpPr>
          <p:grpSpPr>
            <a:xfrm>
              <a:off x="1559669" y="6028262"/>
              <a:ext cx="2130361" cy="1983198"/>
              <a:chOff x="5891787" y="1696263"/>
              <a:chExt cx="3024362" cy="2815443"/>
            </a:xfrm>
          </p:grpSpPr>
          <p:sp>
            <p:nvSpPr>
              <p:cNvPr id="128" name="Google Shape;128;p22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9" name="Google Shape;129;p22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30" name="Google Shape;130;p22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31" name="Google Shape;131;p22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32" name="Google Shape;132;p22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33" name="Google Shape;133;p22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34" name="Google Shape;134;p22"/>
            <p:cNvGrpSpPr/>
            <p:nvPr/>
          </p:nvGrpSpPr>
          <p:grpSpPr>
            <a:xfrm>
              <a:off x="2600981" y="4876245"/>
              <a:ext cx="2354768" cy="2192104"/>
              <a:chOff x="5891787" y="1696263"/>
              <a:chExt cx="3024362" cy="2815443"/>
            </a:xfrm>
          </p:grpSpPr>
          <p:sp>
            <p:nvSpPr>
              <p:cNvPr id="135" name="Google Shape;135;p22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6" name="Google Shape;136;p22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37" name="Google Shape;137;p22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38" name="Google Shape;138;p22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39" name="Google Shape;139;p22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40" name="Google Shape;140;p22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41" name="Google Shape;141;p22"/>
            <p:cNvGrpSpPr/>
            <p:nvPr/>
          </p:nvGrpSpPr>
          <p:grpSpPr>
            <a:xfrm>
              <a:off x="3746361" y="3609027"/>
              <a:ext cx="2591576" cy="2412553"/>
              <a:chOff x="5891787" y="1696263"/>
              <a:chExt cx="3024362" cy="2815443"/>
            </a:xfrm>
          </p:grpSpPr>
          <p:sp>
            <p:nvSpPr>
              <p:cNvPr id="142" name="Google Shape;142;p22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3" name="Google Shape;143;p22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44" name="Google Shape;144;p22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45" name="Google Shape;145;p22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46" name="Google Shape;146;p22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47" name="Google Shape;147;p22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48" name="Google Shape;148;p22"/>
            <p:cNvGrpSpPr/>
            <p:nvPr/>
          </p:nvGrpSpPr>
          <p:grpSpPr>
            <a:xfrm>
              <a:off x="5024976" y="2272664"/>
              <a:ext cx="2776364" cy="2584576"/>
              <a:chOff x="5891787" y="1696263"/>
              <a:chExt cx="3024362" cy="2815443"/>
            </a:xfrm>
          </p:grpSpPr>
          <p:sp>
            <p:nvSpPr>
              <p:cNvPr id="149" name="Google Shape;149;p22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0" name="Google Shape;150;p22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51" name="Google Shape;151;p22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52" name="Google Shape;152;p22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53" name="Google Shape;153;p22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54" name="Google Shape;154;p22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55" name="Google Shape;155;p22"/>
            <p:cNvGrpSpPr/>
            <p:nvPr/>
          </p:nvGrpSpPr>
          <p:grpSpPr>
            <a:xfrm>
              <a:off x="6377858" y="795543"/>
              <a:ext cx="3024362" cy="2815443"/>
              <a:chOff x="5891787" y="1696263"/>
              <a:chExt cx="3024362" cy="2815443"/>
            </a:xfrm>
          </p:grpSpPr>
          <p:sp>
            <p:nvSpPr>
              <p:cNvPr id="156" name="Google Shape;156;p22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7" name="Google Shape;157;p22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58" name="Google Shape;158;p22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59" name="Google Shape;159;p22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0" name="Google Shape;160;p22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1" name="Google Shape;161;p22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162" name="Google Shape;162;p22"/>
          <p:cNvSpPr/>
          <p:nvPr/>
        </p:nvSpPr>
        <p:spPr>
          <a:xfrm>
            <a:off x="5776932" y="3110641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297949" y="3653332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28298" y="4329580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039350" y="2115356"/>
            <a:ext cx="133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Demo 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3880950" y="4601245"/>
            <a:ext cx="2525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Requirements and Goals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535700" y="4088950"/>
            <a:ext cx="36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Technology stack for console and REST API development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560550" y="3530471"/>
            <a:ext cx="2960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 Design and Development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6039525" y="2746084"/>
            <a:ext cx="21468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on Console, REST client such as Postman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6378310" y="1795274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531432" y="2508166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747780" y="3174297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060792" y="3771444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3402418" y="4301171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2"/>
          <p:cNvGrpSpPr/>
          <p:nvPr/>
        </p:nvGrpSpPr>
        <p:grpSpPr>
          <a:xfrm>
            <a:off x="4434404" y="56019"/>
            <a:ext cx="1628779" cy="731588"/>
            <a:chOff x="5996394" y="922673"/>
            <a:chExt cx="2171706" cy="975450"/>
          </a:xfrm>
        </p:grpSpPr>
        <p:sp>
          <p:nvSpPr>
            <p:cNvPr id="176" name="Google Shape;176;p22"/>
            <p:cNvSpPr/>
            <p:nvPr/>
          </p:nvSpPr>
          <p:spPr>
            <a:xfrm>
              <a:off x="5996394" y="922673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77" name="Google Shape;177;p22"/>
            <p:cNvCxnSpPr/>
            <p:nvPr/>
          </p:nvCxnSpPr>
          <p:spPr>
            <a:xfrm>
              <a:off x="6886500" y="1876047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78" name="Google Shape;178;p22"/>
          <p:cNvGrpSpPr/>
          <p:nvPr/>
        </p:nvGrpSpPr>
        <p:grpSpPr>
          <a:xfrm>
            <a:off x="3402583" y="787646"/>
            <a:ext cx="1980160" cy="842106"/>
            <a:chOff x="5030787" y="1877265"/>
            <a:chExt cx="2183920" cy="975450"/>
          </a:xfrm>
        </p:grpSpPr>
        <p:sp>
          <p:nvSpPr>
            <p:cNvPr id="179" name="Google Shape;179;p22"/>
            <p:cNvSpPr/>
            <p:nvPr/>
          </p:nvSpPr>
          <p:spPr>
            <a:xfrm>
              <a:off x="5030787" y="1877265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80" name="Google Shape;180;p22"/>
            <p:cNvCxnSpPr/>
            <p:nvPr/>
          </p:nvCxnSpPr>
          <p:spPr>
            <a:xfrm>
              <a:off x="5933107" y="2831458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81" name="Google Shape;181;p22"/>
          <p:cNvGrpSpPr/>
          <p:nvPr/>
        </p:nvGrpSpPr>
        <p:grpSpPr>
          <a:xfrm>
            <a:off x="2734298" y="1429296"/>
            <a:ext cx="1907028" cy="917216"/>
            <a:chOff x="4065182" y="2756022"/>
            <a:chExt cx="2190475" cy="975450"/>
          </a:xfrm>
        </p:grpSpPr>
        <p:sp>
          <p:nvSpPr>
            <p:cNvPr id="182" name="Google Shape;182;p22"/>
            <p:cNvSpPr/>
            <p:nvPr/>
          </p:nvSpPr>
          <p:spPr>
            <a:xfrm>
              <a:off x="4065182" y="2756022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83" name="Google Shape;183;p22"/>
            <p:cNvCxnSpPr/>
            <p:nvPr/>
          </p:nvCxnSpPr>
          <p:spPr>
            <a:xfrm>
              <a:off x="4974057" y="3712008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84" name="Google Shape;184;p22"/>
          <p:cNvGrpSpPr/>
          <p:nvPr/>
        </p:nvGrpSpPr>
        <p:grpSpPr>
          <a:xfrm>
            <a:off x="2084168" y="2115355"/>
            <a:ext cx="1853846" cy="917216"/>
            <a:chOff x="3321484" y="3593750"/>
            <a:chExt cx="2227109" cy="975450"/>
          </a:xfrm>
        </p:grpSpPr>
        <p:sp>
          <p:nvSpPr>
            <p:cNvPr id="185" name="Google Shape;185;p22"/>
            <p:cNvSpPr/>
            <p:nvPr/>
          </p:nvSpPr>
          <p:spPr>
            <a:xfrm>
              <a:off x="3321484" y="3593750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86" name="Google Shape;186;p22"/>
            <p:cNvCxnSpPr/>
            <p:nvPr/>
          </p:nvCxnSpPr>
          <p:spPr>
            <a:xfrm>
              <a:off x="4266993" y="4549735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87" name="Google Shape;187;p22"/>
          <p:cNvGrpSpPr/>
          <p:nvPr/>
        </p:nvGrpSpPr>
        <p:grpSpPr>
          <a:xfrm>
            <a:off x="1171183" y="2811218"/>
            <a:ext cx="2146873" cy="842106"/>
            <a:chOff x="2596540" y="4354454"/>
            <a:chExt cx="2217615" cy="975450"/>
          </a:xfrm>
        </p:grpSpPr>
        <p:sp>
          <p:nvSpPr>
            <p:cNvPr id="188" name="Google Shape;188;p22"/>
            <p:cNvSpPr/>
            <p:nvPr/>
          </p:nvSpPr>
          <p:spPr>
            <a:xfrm>
              <a:off x="2596540" y="4354454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89" name="Google Shape;189;p22"/>
            <p:cNvCxnSpPr/>
            <p:nvPr/>
          </p:nvCxnSpPr>
          <p:spPr>
            <a:xfrm>
              <a:off x="3532555" y="5307007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0" name="Google Shape;190;p22"/>
          <p:cNvSpPr/>
          <p:nvPr/>
        </p:nvSpPr>
        <p:spPr>
          <a:xfrm>
            <a:off x="4390910" y="31951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3402573" y="1078001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Testing</a:t>
            </a:r>
            <a:endParaRPr b="0" i="0" sz="1400" u="none" cap="none" strike="noStrike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987985" y="3111071"/>
            <a:ext cx="1326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b="0" i="0" sz="11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2658423" y="1755649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2063457" y="2433312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b="0" i="0" sz="14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3411125" y="119950"/>
            <a:ext cx="2209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70C0"/>
                </a:solidFill>
              </a:rPr>
              <a:t>OUR TEAM</a:t>
            </a:r>
            <a:endParaRPr sz="2500">
              <a:solidFill>
                <a:srgbClr val="0070C0"/>
              </a:solidFill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b="-1461" l="0" r="9869" t="0"/>
          <a:stretch/>
        </p:blipFill>
        <p:spPr>
          <a:xfrm>
            <a:off x="1321375" y="1193050"/>
            <a:ext cx="5961502" cy="38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8768"/>
            <a:ext cx="1176500" cy="11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75" y="232475"/>
            <a:ext cx="1665920" cy="16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560750" y="1881650"/>
            <a:ext cx="1512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Divya Porwal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550" y="232475"/>
            <a:ext cx="1624326" cy="175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2702350" y="19133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         Tanisha Prafulbhai Shah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6125" y="260502"/>
            <a:ext cx="1269624" cy="169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6191250" y="1953350"/>
            <a:ext cx="24483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Rhythm Vinay Chouhan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3200" y="2457075"/>
            <a:ext cx="1969425" cy="20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3451025" y="4539975"/>
            <a:ext cx="1733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Ritish Sachdeva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417625" y="4539975"/>
            <a:ext cx="273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Reshma Panigrahi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7">
            <a:alphaModFix/>
          </a:blip>
          <a:srcRect b="6854" l="0" r="0" t="-2183"/>
          <a:stretch/>
        </p:blipFill>
        <p:spPr>
          <a:xfrm>
            <a:off x="560750" y="2334674"/>
            <a:ext cx="1512299" cy="22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1250" y="2520374"/>
            <a:ext cx="2033859" cy="20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6404075" y="4476675"/>
            <a:ext cx="17337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Suman Chandra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/>
        </p:nvSpPr>
        <p:spPr>
          <a:xfrm>
            <a:off x="712625" y="248225"/>
            <a:ext cx="2570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2962650" y="96075"/>
            <a:ext cx="3218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    Team </a:t>
            </a:r>
            <a:r>
              <a:rPr b="1" lang="en" sz="1800">
                <a:solidFill>
                  <a:schemeClr val="dk1"/>
                </a:solidFill>
              </a:rPr>
              <a:t>Structure</a:t>
            </a:r>
            <a:endParaRPr b="1" sz="1800">
              <a:solidFill>
                <a:schemeClr val="dk1"/>
              </a:solidFill>
            </a:endParaRPr>
          </a:p>
        </p:txBody>
      </p:sp>
      <p:graphicFrame>
        <p:nvGraphicFramePr>
          <p:cNvPr id="225" name="Google Shape;225;p25"/>
          <p:cNvGraphicFramePr/>
          <p:nvPr/>
        </p:nvGraphicFramePr>
        <p:xfrm>
          <a:off x="877025" y="47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{7DCAD70F-0342-4DC9-900C-8D0862F79C57}</a:tableStyleId>
              </a:tblPr>
              <a:tblGrid>
                <a:gridCol w="3486450"/>
                <a:gridCol w="3486450"/>
              </a:tblGrid>
              <a:tr h="5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b="1"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Responsibility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8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Divya Porwal</a:t>
                      </a:r>
                      <a:endParaRPr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Professor, User functionalities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 Case Diagrams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8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Suman Chandra</a:t>
                      </a:r>
                      <a:endParaRPr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Professor, User functionalities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 Case Diagrams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9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Rhythm Vinay Chouhan</a:t>
                      </a:r>
                      <a:endParaRPr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9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Student, User functionalities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Sequence Diagrams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58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Tanisha Prafulbhai Shah</a:t>
                      </a:r>
                      <a:endParaRPr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Student, User functionalities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Sequence Diagrams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58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Ritish Sachdeva</a:t>
                      </a:r>
                      <a:endParaRPr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the documentation of the entire codebase.</a:t>
                      </a:r>
                      <a:endParaRPr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58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Reshma Sanatan Panigrahi</a:t>
                      </a:r>
                      <a:endParaRPr sz="1300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Admin functionalities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 Diagrams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